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3" r:id="rId2"/>
    <p:sldMasterId id="2147483659" r:id="rId3"/>
    <p:sldMasterId id="2147483671" r:id="rId4"/>
  </p:sldMasterIdLst>
  <p:sldIdLst>
    <p:sldId id="256" r:id="rId5"/>
    <p:sldId id="258" r:id="rId6"/>
    <p:sldId id="257" r:id="rId7"/>
    <p:sldId id="260" r:id="rId8"/>
    <p:sldId id="262" r:id="rId9"/>
    <p:sldId id="259" r:id="rId10"/>
    <p:sldId id="261" r:id="rId11"/>
    <p:sldId id="266" r:id="rId12"/>
    <p:sldId id="264" r:id="rId13"/>
    <p:sldId id="265" r:id="rId14"/>
    <p:sldId id="283" r:id="rId15"/>
    <p:sldId id="267" r:id="rId16"/>
    <p:sldId id="263" r:id="rId17"/>
    <p:sldId id="281" r:id="rId18"/>
    <p:sldId id="269" r:id="rId19"/>
    <p:sldId id="270" r:id="rId20"/>
    <p:sldId id="268" r:id="rId21"/>
    <p:sldId id="271" r:id="rId22"/>
    <p:sldId id="272" r:id="rId23"/>
    <p:sldId id="273" r:id="rId24"/>
    <p:sldId id="274" r:id="rId25"/>
    <p:sldId id="278" r:id="rId26"/>
    <p:sldId id="275" r:id="rId27"/>
    <p:sldId id="276" r:id="rId28"/>
    <p:sldId id="279" r:id="rId29"/>
    <p:sldId id="277" r:id="rId30"/>
    <p:sldId id="280" r:id="rId31"/>
    <p:sldId id="282" r:id="rId32"/>
    <p:sldId id="284" r:id="rId33"/>
    <p:sldId id="28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Cohen" initials="SC" lastIdx="1" clrIdx="0">
    <p:extLst>
      <p:ext uri="{19B8F6BF-5375-455C-9EA6-DF929625EA0E}">
        <p15:presenceInfo xmlns:p15="http://schemas.microsoft.com/office/powerpoint/2012/main" userId="787c7973-bdc2-4188-b90a-b056323d89b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20"/>
    <p:restoredTop sz="94674"/>
  </p:normalViewPr>
  <p:slideViewPr>
    <p:cSldViewPr snapToGrid="0" snapToObjects="1">
      <p:cViewPr varScale="1">
        <p:scale>
          <a:sx n="88" d="100"/>
          <a:sy n="88" d="100"/>
        </p:scale>
        <p:origin x="78" y="5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695E0-8B39-564A-A982-D4F9C1D8B3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FF6C03-E3C8-6F46-B0A8-699C99492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60106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B220-24F9-E34D-AC62-CADA83A90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1FD855-FCCE-634B-BAC8-15782A671C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EAA4B4-1838-2947-91A9-ADC0702023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64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B220-24F9-E34D-AC62-CADA83A90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20" y="542368"/>
            <a:ext cx="3932237" cy="1600200"/>
          </a:xfrm>
          <a:gradFill>
            <a:gsLst>
              <a:gs pos="0">
                <a:schemeClr val="bg2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bg2">
                  <a:shade val="63000"/>
                  <a:satMod val="120000"/>
                </a:schemeClr>
              </a:gs>
            </a:gsLst>
            <a:lin ang="5400000" scaled="0"/>
          </a:gradFill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1FD855-FCCE-634B-BAC8-15782A671C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66495" y="542367"/>
            <a:ext cx="7297137" cy="5635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EAA4B4-1838-2947-91A9-ADC0702023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9020" y="2366319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0074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6403C-45BF-034F-B0CF-C0ED2680B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CA6527-90CC-8649-B564-364BAEBAF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58BC7-3BC2-F442-A6B7-469AC47026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A0ABBE-AD1A-EF41-B63D-5EA67A3558EC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05745E-4739-7640-BC68-4406BFC81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DC9CF-9DBA-7C46-8688-9136785C0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0AC1EB-18B6-DD4A-BEF5-8D02E33D5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29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EBF04-0A36-1B4F-BF74-B398852C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222A7-A91F-E844-B238-EE15779DE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A49A6-F05C-1843-8D67-1728966173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A0ABBE-AD1A-EF41-B63D-5EA67A3558EC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C2DE0-6175-9940-9CD9-4AA94288F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D6E6A-ED09-9949-A91C-19013BF33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0AC1EB-18B6-DD4A-BEF5-8D02E33D5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911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2CC42-201D-D04F-B847-628F04B79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146C1-FD3B-9A47-94C9-A0DEC34AF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E8F09-1F4C-7444-971D-3B329C333B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A0ABBE-AD1A-EF41-B63D-5EA67A3558EC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F9074-3FD6-444C-909D-97723F210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EF0BE-E269-A84C-850E-0C9B03207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0AC1EB-18B6-DD4A-BEF5-8D02E33D5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69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0B4A5-6EE9-D948-A4EF-F0FBED336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1B442-1F96-274C-93DA-4ECA4244E6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0EAB67-FFA0-1B41-A159-C1769E963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F4562D-090D-1546-A57D-00E765A12A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A0ABBE-AD1A-EF41-B63D-5EA67A3558EC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9A7BE-C482-F94E-8B72-10B62078D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2EABEC-BF84-9B45-B988-893D9453E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0AC1EB-18B6-DD4A-BEF5-8D02E33D5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93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6630B-BEA3-4545-88B9-9B2E28FA3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1BDF7D-7688-1149-B862-4650F5C13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7702D-BE7D-C340-BBEC-77699FD81A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5D6262-5248-5F45-886A-8B8BD7C793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30CAE6-E694-9F40-B0B6-3BC394F0B8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35716F-DD76-2548-87A3-9A1C016DE1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A0ABBE-AD1A-EF41-B63D-5EA67A3558EC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287FBB-3DC4-EE41-8F5C-0AB7142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2CEA1-756E-A84E-B5FE-7D45DCA81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0AC1EB-18B6-DD4A-BEF5-8D02E33D5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40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4FC60-4001-E04A-A4FA-78B8904A0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44A8C4-7CB8-934D-A655-78084064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A0ABBE-AD1A-EF41-B63D-5EA67A3558EC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1A0E5C-1FBA-AF4D-A69C-C825BB8CD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1F7C2F-AFA5-364D-A009-ABDD1B375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0AC1EB-18B6-DD4A-BEF5-8D02E33D5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716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EE8067-3D41-5642-B345-470A42256B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A0ABBE-AD1A-EF41-B63D-5EA67A3558EC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0CF25E-8ED5-514E-BDFA-D8971999B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0D760B-4E39-C644-97D6-BB48D67E8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0AC1EB-18B6-DD4A-BEF5-8D02E33D5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21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F7DB6-8E52-8E49-98C7-DDDA71972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C102F-2915-E845-98D0-71C5FFCB7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F00701-9DEB-1F43-BB27-DC4CB00B5C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BB6973-5D93-5B4E-A4A4-F065094890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A0ABBE-AD1A-EF41-B63D-5EA67A3558EC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47A5B2-DDA6-0549-91BA-5F2B19C2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DBD1CC-1BB5-BA4F-BF69-716FAA61B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0AC1EB-18B6-DD4A-BEF5-8D02E33D5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76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D3107-4CEA-4F47-A5D5-1048DE27A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97" y="197708"/>
            <a:ext cx="11948984" cy="6511099"/>
          </a:xfrm>
          <a:noFill/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74827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8674B-8932-D241-8009-6C3B3CDB6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B452BF-158E-FE4C-94CB-E5AFA6BE51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765266-E03E-EB41-9DED-CAC17AF82F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009A87-9F31-D448-ABB6-9C9AE2BDA6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A0ABBE-AD1A-EF41-B63D-5EA67A3558EC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887839-59B5-084E-A935-5E36D20E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FC37C-7128-4749-87CE-DDE62474D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0AC1EB-18B6-DD4A-BEF5-8D02E33D5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9080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8FCAF-254A-0B4B-910B-1BC76246A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D50319-6271-D942-AF58-310F320F5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F7DC-83FE-7C49-83DC-3EA1E59E3B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A0ABBE-AD1A-EF41-B63D-5EA67A3558EC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2ED645-53B2-FF4E-A132-26C4DC8E1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E2FB6-2333-8F43-8B1F-7473E2783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0AC1EB-18B6-DD4A-BEF5-8D02E33D5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7298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7D5004-A4DA-A04D-8272-8BD20D67E5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E49D70-BE02-A74A-BB44-F3B4FB05F6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8793F-EFA4-3A4F-AA71-359D7AAF78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A0ABBE-AD1A-EF41-B63D-5EA67A3558EC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735C3-C2F6-E846-85BB-D6627A755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140FDC-0EF4-2640-9E2F-615FC768F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0AC1EB-18B6-DD4A-BEF5-8D02E33D5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4976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6403C-45BF-034F-B0CF-C0ED2680B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CA6527-90CC-8649-B564-364BAEBAF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58BC7-3BC2-F442-A6B7-469AC4702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ABBE-AD1A-EF41-B63D-5EA67A3558EC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05745E-4739-7640-BC68-4406BFC81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DC9CF-9DBA-7C46-8688-9136785C0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AC1EB-18B6-DD4A-BEF5-8D02E33D5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815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EBF04-0A36-1B4F-BF74-B398852C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222A7-A91F-E844-B238-EE15779DE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A49A6-F05C-1843-8D67-172896617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ABBE-AD1A-EF41-B63D-5EA67A3558EC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C2DE0-6175-9940-9CD9-4AA94288F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D6E6A-ED09-9949-A91C-19013BF33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AC1EB-18B6-DD4A-BEF5-8D02E33D5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147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2CC42-201D-D04F-B847-628F04B79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146C1-FD3B-9A47-94C9-A0DEC34AF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E8F09-1F4C-7444-971D-3B329C333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ABBE-AD1A-EF41-B63D-5EA67A3558EC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F9074-3FD6-444C-909D-97723F210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EF0BE-E269-A84C-850E-0C9B03207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AC1EB-18B6-DD4A-BEF5-8D02E33D5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4568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0B4A5-6EE9-D948-A4EF-F0FBED336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1B442-1F96-274C-93DA-4ECA4244E6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0EAB67-FFA0-1B41-A159-C1769E963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F4562D-090D-1546-A57D-00E765A12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ABBE-AD1A-EF41-B63D-5EA67A3558EC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9A7BE-C482-F94E-8B72-10B62078D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2EABEC-BF84-9B45-B988-893D9453E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AC1EB-18B6-DD4A-BEF5-8D02E33D5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096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6630B-BEA3-4545-88B9-9B2E28FA3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1BDF7D-7688-1149-B862-4650F5C13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7702D-BE7D-C340-BBEC-77699FD81A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5D6262-5248-5F45-886A-8B8BD7C793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30CAE6-E694-9F40-B0B6-3BC394F0B8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35716F-DD76-2548-87A3-9A1C016DE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ABBE-AD1A-EF41-B63D-5EA67A3558EC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287FBB-3DC4-EE41-8F5C-0AB7142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2CEA1-756E-A84E-B5FE-7D45DCA81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AC1EB-18B6-DD4A-BEF5-8D02E33D5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44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4FC60-4001-E04A-A4FA-78B8904A0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44A8C4-7CB8-934D-A655-78084064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ABBE-AD1A-EF41-B63D-5EA67A3558EC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1A0E5C-1FBA-AF4D-A69C-C825BB8CD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1F7C2F-AFA5-364D-A009-ABDD1B375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AC1EB-18B6-DD4A-BEF5-8D02E33D5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382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EE8067-3D41-5642-B345-470A42256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ABBE-AD1A-EF41-B63D-5EA67A3558EC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0CF25E-8ED5-514E-BDFA-D8971999B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0D760B-4E39-C644-97D6-BB48D67E8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AC1EB-18B6-DD4A-BEF5-8D02E33D5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9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515C8-6429-E948-8E90-A03C1BDCA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E84F1E-17D4-6843-A2A4-664FD61583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01484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F7DB6-8E52-8E49-98C7-DDDA71972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C102F-2915-E845-98D0-71C5FFCB7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F00701-9DEB-1F43-BB27-DC4CB00B5C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BB6973-5D93-5B4E-A4A4-F06509489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ABBE-AD1A-EF41-B63D-5EA67A3558EC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47A5B2-DDA6-0549-91BA-5F2B19C2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DBD1CC-1BB5-BA4F-BF69-716FAA61B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AC1EB-18B6-DD4A-BEF5-8D02E33D5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267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8674B-8932-D241-8009-6C3B3CDB6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B452BF-158E-FE4C-94CB-E5AFA6BE51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765266-E03E-EB41-9DED-CAC17AF82F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009A87-9F31-D448-ABB6-9C9AE2BDA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ABBE-AD1A-EF41-B63D-5EA67A3558EC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887839-59B5-084E-A935-5E36D20E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FC37C-7128-4749-87CE-DDE62474D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AC1EB-18B6-DD4A-BEF5-8D02E33D5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6996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8FCAF-254A-0B4B-910B-1BC76246A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D50319-6271-D942-AF58-310F320F5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F7DC-83FE-7C49-83DC-3EA1E59E3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ABBE-AD1A-EF41-B63D-5EA67A3558EC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2ED645-53B2-FF4E-A132-26C4DC8E1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E2FB6-2333-8F43-8B1F-7473E2783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AC1EB-18B6-DD4A-BEF5-8D02E33D5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8922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7D5004-A4DA-A04D-8272-8BD20D67E5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E49D70-BE02-A74A-BB44-F3B4FB05F6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8793F-EFA4-3A4F-AA71-359D7AAF7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ABBE-AD1A-EF41-B63D-5EA67A3558EC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735C3-C2F6-E846-85BB-D6627A755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140FDC-0EF4-2640-9E2F-615FC768F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AC1EB-18B6-DD4A-BEF5-8D02E33D5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1202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6403C-45BF-034F-B0CF-C0ED2680B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CA6527-90CC-8649-B564-364BAEBAF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58BC7-3BC2-F442-A6B7-469AC4702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ABBE-AD1A-EF41-B63D-5EA67A3558EC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05745E-4739-7640-BC68-4406BFC81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DC9CF-9DBA-7C46-8688-9136785C0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AC1EB-18B6-DD4A-BEF5-8D02E33D5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9294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EBF04-0A36-1B4F-BF74-B398852C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222A7-A91F-E844-B238-EE15779DE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A49A6-F05C-1843-8D67-172896617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ABBE-AD1A-EF41-B63D-5EA67A3558EC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C2DE0-6175-9940-9CD9-4AA94288F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D6E6A-ED09-9949-A91C-19013BF33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AC1EB-18B6-DD4A-BEF5-8D02E33D5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1858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2CC42-201D-D04F-B847-628F04B79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146C1-FD3B-9A47-94C9-A0DEC34AF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E8F09-1F4C-7444-971D-3B329C333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ABBE-AD1A-EF41-B63D-5EA67A3558EC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F9074-3FD6-444C-909D-97723F210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EF0BE-E269-A84C-850E-0C9B03207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AC1EB-18B6-DD4A-BEF5-8D02E33D5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226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0B4A5-6EE9-D948-A4EF-F0FBED336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1B442-1F96-274C-93DA-4ECA4244E6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0EAB67-FFA0-1B41-A159-C1769E963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F4562D-090D-1546-A57D-00E765A12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ABBE-AD1A-EF41-B63D-5EA67A3558EC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9A7BE-C482-F94E-8B72-10B62078D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2EABEC-BF84-9B45-B988-893D9453E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AC1EB-18B6-DD4A-BEF5-8D02E33D5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057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6630B-BEA3-4545-88B9-9B2E28FA3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1BDF7D-7688-1149-B862-4650F5C13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7702D-BE7D-C340-BBEC-77699FD81A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5D6262-5248-5F45-886A-8B8BD7C793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30CAE6-E694-9F40-B0B6-3BC394F0B8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35716F-DD76-2548-87A3-9A1C016DE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ABBE-AD1A-EF41-B63D-5EA67A3558EC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287FBB-3DC4-EE41-8F5C-0AB7142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2CEA1-756E-A84E-B5FE-7D45DCA81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AC1EB-18B6-DD4A-BEF5-8D02E33D5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646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4FC60-4001-E04A-A4FA-78B8904A0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44A8C4-7CB8-934D-A655-78084064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ABBE-AD1A-EF41-B63D-5EA67A3558EC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1A0E5C-1FBA-AF4D-A69C-C825BB8CD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1F7C2F-AFA5-364D-A009-ABDD1B375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AC1EB-18B6-DD4A-BEF5-8D02E33D5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98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B30C6-577F-B64F-86C2-29841C2A1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661B0-9B62-DD47-BBF6-A0F97B0F2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46A73E-8D52-0240-992E-FC7F913C7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58755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EE8067-3D41-5642-B345-470A42256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ABBE-AD1A-EF41-B63D-5EA67A3558EC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0CF25E-8ED5-514E-BDFA-D8971999B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0D760B-4E39-C644-97D6-BB48D67E8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AC1EB-18B6-DD4A-BEF5-8D02E33D5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3462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F7DB6-8E52-8E49-98C7-DDDA71972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C102F-2915-E845-98D0-71C5FFCB7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F00701-9DEB-1F43-BB27-DC4CB00B5C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BB6973-5D93-5B4E-A4A4-F06509489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ABBE-AD1A-EF41-B63D-5EA67A3558EC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47A5B2-DDA6-0549-91BA-5F2B19C2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DBD1CC-1BB5-BA4F-BF69-716FAA61B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AC1EB-18B6-DD4A-BEF5-8D02E33D5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618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8674B-8932-D241-8009-6C3B3CDB6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B452BF-158E-FE4C-94CB-E5AFA6BE51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765266-E03E-EB41-9DED-CAC17AF82F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009A87-9F31-D448-ABB6-9C9AE2BDA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ABBE-AD1A-EF41-B63D-5EA67A3558EC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887839-59B5-084E-A935-5E36D20E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FC37C-7128-4749-87CE-DDE62474D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AC1EB-18B6-DD4A-BEF5-8D02E33D5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284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8FCAF-254A-0B4B-910B-1BC76246A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D50319-6271-D942-AF58-310F320F5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F7DC-83FE-7C49-83DC-3EA1E59E3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ABBE-AD1A-EF41-B63D-5EA67A3558EC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2ED645-53B2-FF4E-A132-26C4DC8E1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E2FB6-2333-8F43-8B1F-7473E2783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AC1EB-18B6-DD4A-BEF5-8D02E33D5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623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7D5004-A4DA-A04D-8272-8BD20D67E5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E49D70-BE02-A74A-BB44-F3B4FB05F6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8793F-EFA4-3A4F-AA71-359D7AAF7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ABBE-AD1A-EF41-B63D-5EA67A3558EC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735C3-C2F6-E846-85BB-D6627A755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140FDC-0EF4-2640-9E2F-615FC768F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AC1EB-18B6-DD4A-BEF5-8D02E33D5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07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53F63-29D0-2B40-93FB-56BE486DC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A1926-2124-324C-B9B9-6A6205117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5DD277-A2E0-3443-90E3-AF727A48CC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ECC2FE-B4FB-3D40-AF53-6F3FFA4323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FF9157-C923-C942-9237-ABE7D36210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2331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87A4A-8A2A-0941-B9C6-4A9080F90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gradFill>
            <a:gsLst>
              <a:gs pos="0">
                <a:schemeClr val="bg2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bg2">
                  <a:shade val="63000"/>
                  <a:satMod val="120000"/>
                </a:schemeClr>
              </a:gs>
            </a:gsLst>
            <a:lin ang="5400000" scaled="0"/>
          </a:gradFill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28D9FB-FAA0-0947-850D-832E95123F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1682496"/>
            <a:ext cx="12192000" cy="517550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761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227B1-F452-8248-8E9B-F6FDE9E76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1012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3596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7255A-CDA6-C746-B94A-0D45251F6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0CCAD-511D-9841-8FB4-750F6FE4A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C2874E-1F54-C646-BAB8-8193160B59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4042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B4C6DD-AE45-1343-A90C-1F8611C09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AB7F1B-1E4F-4C4C-9688-21317BBED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8831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25602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95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32D1AC-D2B1-B443-AACB-9EF613D6E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FF221-D06F-4545-8934-A29DFAF3D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8122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32D1AC-D2B1-B443-AACB-9EF613D6E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FF221-D06F-4545-8934-A29DFAF3D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00E9A-07CF-304D-9516-93B26C2958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0ABBE-AD1A-EF41-B63D-5EA67A3558EC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C829B-B7CE-124F-93EB-53942760B4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6D7D6-574E-3242-937B-89E08C6F4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AC1EB-18B6-DD4A-BEF5-8D02E33D5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702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32D1AC-D2B1-B443-AACB-9EF613D6E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FF221-D06F-4545-8934-A29DFAF3D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00E9A-07CF-304D-9516-93B26C2958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0ABBE-AD1A-EF41-B63D-5EA67A3558EC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C829B-B7CE-124F-93EB-53942760B4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6D7D6-574E-3242-937B-89E08C6F4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AC1EB-18B6-DD4A-BEF5-8D02E33D5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7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azauditor.gov/reports" TargetMode="Externa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azlibrary.gov/arm/retention-schedules" TargetMode="Externa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washingtonpost.com/cerp" TargetMode="Externa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mailto:sarah.h.cohen@asu.edu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EEBD0-0F7C-BF44-94BA-D87DBC87B4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739" y="1043475"/>
            <a:ext cx="5779476" cy="2387600"/>
          </a:xfrm>
        </p:spPr>
        <p:txBody>
          <a:bodyPr/>
          <a:lstStyle/>
          <a:p>
            <a:r>
              <a:rPr lang="en-US" dirty="0"/>
              <a:t>Data-driven enterprise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C5763F-8B5E-694F-BD2E-38AD2A5961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850" y="4153023"/>
            <a:ext cx="5779476" cy="676885"/>
          </a:xfrm>
        </p:spPr>
        <p:txBody>
          <a:bodyPr/>
          <a:lstStyle/>
          <a:p>
            <a:r>
              <a:rPr lang="en-US" dirty="0"/>
              <a:t>… or, Becoming a Better Watchdog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549693-5EEA-8E44-B126-CCCC0E95A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4437" y="842595"/>
            <a:ext cx="5745731" cy="51127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0FD0F2-6D2A-884A-9184-3BEE21971D43}"/>
              </a:ext>
            </a:extLst>
          </p:cNvPr>
          <p:cNvSpPr txBox="1"/>
          <p:nvPr/>
        </p:nvSpPr>
        <p:spPr>
          <a:xfrm>
            <a:off x="222739" y="6110627"/>
            <a:ext cx="4407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Sarah Cohen</a:t>
            </a:r>
            <a:br>
              <a:rPr lang="en-US" dirty="0"/>
            </a:br>
            <a:r>
              <a:rPr lang="en-US" dirty="0"/>
              <a:t>Walter Cronkite School of Journalism </a:t>
            </a:r>
          </a:p>
        </p:txBody>
      </p:sp>
    </p:spTree>
    <p:extLst>
      <p:ext uri="{BB962C8B-B14F-4D97-AF65-F5344CB8AC3E}">
        <p14:creationId xmlns:p14="http://schemas.microsoft.com/office/powerpoint/2010/main" val="1688489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E396FB-4482-5340-A856-04FE7290D3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0158" y="1693985"/>
            <a:ext cx="2970211" cy="3811588"/>
          </a:xfrm>
        </p:spPr>
        <p:txBody>
          <a:bodyPr>
            <a:normAutofit/>
          </a:bodyPr>
          <a:lstStyle/>
          <a:p>
            <a:r>
              <a:rPr lang="en-US" sz="3600" i="1" dirty="0"/>
              <a:t>Because we want to report on what officials and institutions do, not what they say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7EF092-0D21-6B40-BA61-648E5C331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445" y="562707"/>
            <a:ext cx="782096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63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E396FB-4482-5340-A856-04FE7290D3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0158" y="1693985"/>
            <a:ext cx="1904101" cy="3811588"/>
          </a:xfrm>
        </p:spPr>
        <p:txBody>
          <a:bodyPr>
            <a:normAutofit/>
          </a:bodyPr>
          <a:lstStyle/>
          <a:p>
            <a:r>
              <a:rPr lang="en-US" sz="3600" i="1" dirty="0"/>
              <a:t>Because, well, dogs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1F99E9-146D-4FB7-AAA0-48B55656C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040" y="783075"/>
            <a:ext cx="9117189" cy="464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33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422C1-52FD-7B41-BC9F-DB669ABC2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385" y="1912571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Where </a:t>
            </a:r>
            <a:r>
              <a:rPr lang="en-US" sz="6600" dirty="0">
                <a:latin typeface="Calibri" panose="020F0502020204030204" pitchFamily="34" charset="0"/>
                <a:cs typeface="Calibri" panose="020F0502020204030204" pitchFamily="34" charset="0"/>
              </a:rPr>
              <a:t>is data</a:t>
            </a:r>
            <a:r>
              <a:rPr lang="en-US" sz="6600" dirty="0"/>
              <a:t>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42A49C5-3384-4C47-887F-D09CD0487D19}"/>
              </a:ext>
            </a:extLst>
          </p:cNvPr>
          <p:cNvSpPr txBox="1">
            <a:spLocks/>
          </p:cNvSpPr>
          <p:nvPr/>
        </p:nvSpPr>
        <p:spPr>
          <a:xfrm>
            <a:off x="5451231" y="3331063"/>
            <a:ext cx="614875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Hint: everywhere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4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619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064AF4-6503-9243-911F-C16675AB1B06}"/>
              </a:ext>
            </a:extLst>
          </p:cNvPr>
          <p:cNvSpPr txBox="1"/>
          <p:nvPr/>
        </p:nvSpPr>
        <p:spPr>
          <a:xfrm>
            <a:off x="1358900" y="622300"/>
            <a:ext cx="8915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latin typeface="Calibri" panose="020F0502020204030204" pitchFamily="34" charset="0"/>
                <a:cs typeface="Calibri" panose="020F0502020204030204" pitchFamily="34" charset="0"/>
              </a:rPr>
              <a:t>“If it’s inspected, enforced or purchased… I want the data”</a:t>
            </a:r>
          </a:p>
          <a:p>
            <a:endParaRPr lang="en-US" sz="6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6000" b="1" i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Jennifer </a:t>
            </a:r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LaFleur</a:t>
            </a:r>
            <a:endParaRPr lang="en-US" sz="4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479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E396FB-4482-5340-A856-04FE7290D3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0158" y="1693985"/>
            <a:ext cx="3932237" cy="3811588"/>
          </a:xfrm>
        </p:spPr>
        <p:txBody>
          <a:bodyPr>
            <a:normAutofit/>
          </a:bodyPr>
          <a:lstStyle/>
          <a:p>
            <a:r>
              <a:rPr lang="en-US" sz="3600" i="1" dirty="0"/>
              <a:t>Take a tour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B11010-6E8B-6648-9BF8-A89DD9382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731" y="257908"/>
            <a:ext cx="4821482" cy="627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3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E396FB-4482-5340-A856-04FE7290D3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0159" y="1693985"/>
            <a:ext cx="2348888" cy="3811588"/>
          </a:xfrm>
        </p:spPr>
        <p:txBody>
          <a:bodyPr>
            <a:normAutofit/>
          </a:bodyPr>
          <a:lstStyle/>
          <a:p>
            <a:r>
              <a:rPr lang="en-US" sz="3600" i="1" dirty="0"/>
              <a:t>Or a virtual tour</a:t>
            </a:r>
          </a:p>
        </p:txBody>
      </p:sp>
      <p:pic>
        <p:nvPicPr>
          <p:cNvPr id="1026" name="Picture 2" descr="https://lh6.googleusercontent.com/BlkwEkPXdcliG92kQ3OfPmV7ICuD2GlCsEYGeYke1cMge-WUu6apoXHDBXkPGYxiaSgQstOam1oOwmH3X1FKtvdZl__1jvsClOADTxBYfEbMnJj1aVC_hH3xbGyqs_mlFxo_tN9O4iI">
            <a:extLst>
              <a:ext uri="{FF2B5EF4-FFF2-40B4-BE49-F238E27FC236}">
                <a16:creationId xmlns:a16="http://schemas.microsoft.com/office/drawing/2014/main" id="{1C53CBAD-99F7-8444-ADEF-7F1CB1A35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321" y="867506"/>
            <a:ext cx="8188699" cy="478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0C03A0C-B3F5-4A4B-9C89-6CFC5146B450}"/>
              </a:ext>
            </a:extLst>
          </p:cNvPr>
          <p:cNvSpPr/>
          <p:nvPr/>
        </p:nvSpPr>
        <p:spPr>
          <a:xfrm>
            <a:off x="4161692" y="2414954"/>
            <a:ext cx="1477108" cy="199292"/>
          </a:xfrm>
          <a:prstGeom prst="ellipse">
            <a:avLst/>
          </a:prstGeo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Callout 2">
            <a:extLst>
              <a:ext uri="{FF2B5EF4-FFF2-40B4-BE49-F238E27FC236}">
                <a16:creationId xmlns:a16="http://schemas.microsoft.com/office/drawing/2014/main" id="{E7C42A2A-C851-954E-A22A-7AA0781DC4F5}"/>
              </a:ext>
            </a:extLst>
          </p:cNvPr>
          <p:cNvSpPr/>
          <p:nvPr/>
        </p:nvSpPr>
        <p:spPr>
          <a:xfrm>
            <a:off x="5260617" y="1910862"/>
            <a:ext cx="1406769" cy="328245"/>
          </a:xfrm>
          <a:prstGeom prst="wedgeEllipseCallout">
            <a:avLst>
              <a:gd name="adj1" fmla="val -52500"/>
              <a:gd name="adj2" fmla="val 991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??</a:t>
            </a:r>
          </a:p>
        </p:txBody>
      </p:sp>
      <p:sp>
        <p:nvSpPr>
          <p:cNvPr id="6" name="Cloud Callout 5">
            <a:extLst>
              <a:ext uri="{FF2B5EF4-FFF2-40B4-BE49-F238E27FC236}">
                <a16:creationId xmlns:a16="http://schemas.microsoft.com/office/drawing/2014/main" id="{475BE41B-2048-4F43-B774-6E53371A014C}"/>
              </a:ext>
            </a:extLst>
          </p:cNvPr>
          <p:cNvSpPr/>
          <p:nvPr/>
        </p:nvSpPr>
        <p:spPr>
          <a:xfrm>
            <a:off x="10351477" y="1242646"/>
            <a:ext cx="1312985" cy="586154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5B753D6-18FC-854D-BD6B-F90153DDBC7A}"/>
              </a:ext>
            </a:extLst>
          </p:cNvPr>
          <p:cNvSpPr/>
          <p:nvPr/>
        </p:nvSpPr>
        <p:spPr>
          <a:xfrm>
            <a:off x="6330462" y="1242646"/>
            <a:ext cx="1230923" cy="5861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28FBEC3-4199-F540-85BB-B4F1B4B2D96D}"/>
              </a:ext>
            </a:extLst>
          </p:cNvPr>
          <p:cNvCxnSpPr/>
          <p:nvPr/>
        </p:nvCxnSpPr>
        <p:spPr>
          <a:xfrm>
            <a:off x="6576646" y="1336431"/>
            <a:ext cx="703385" cy="3575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2F540E-B922-C446-95B8-620A22C7F9CD}"/>
              </a:ext>
            </a:extLst>
          </p:cNvPr>
          <p:cNvCxnSpPr/>
          <p:nvPr/>
        </p:nvCxnSpPr>
        <p:spPr>
          <a:xfrm flipV="1">
            <a:off x="6667386" y="1336431"/>
            <a:ext cx="612645" cy="3575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863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3.googleusercontent.com/JpuQFnHhm07JxQaDisHOEqzNqpdRvNRnLmB1boGm6OqAmzl0-_M5trzr6fhNsuRJZfHAVuh67HtI3AOry2xoZNclyIH2pJajXNRWRk_lUQYr79J3oUCu5hRpRMQDsg5AfXhCYl5TFjg">
            <a:extLst>
              <a:ext uri="{FF2B5EF4-FFF2-40B4-BE49-F238E27FC236}">
                <a16:creationId xmlns:a16="http://schemas.microsoft.com/office/drawing/2014/main" id="{009D2196-4481-EA49-AD27-C594A78A3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783" y="211015"/>
            <a:ext cx="9160303" cy="614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4.googleusercontent.com/e7nPV77K00ESzq4CSbKPyoq1-udBTExVMCYlITJsKGSnj1eGSDnecKXhPriOIFIEYI1Wzs4lmGD5jKJ8LBVpqFsmtq4bhT4Os84VGT97kKb1kPwQZS5TSC75fJ2i-WFCXaKMmWMZg-s">
            <a:extLst>
              <a:ext uri="{FF2B5EF4-FFF2-40B4-BE49-F238E27FC236}">
                <a16:creationId xmlns:a16="http://schemas.microsoft.com/office/drawing/2014/main" id="{99A8E2A8-9DAB-D944-9568-D3B82295F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158" y="2004646"/>
            <a:ext cx="5239456" cy="4630616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0C310822-9EBD-4A4B-875E-5357BE32B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851" y="380999"/>
            <a:ext cx="2451892" cy="4917831"/>
          </a:xfrm>
        </p:spPr>
        <p:txBody>
          <a:bodyPr anchor="t"/>
          <a:lstStyle/>
          <a:p>
            <a:r>
              <a:rPr lang="en-US" dirty="0"/>
              <a:t>Follow breadcrumbs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34ADEE9-629F-2C46-BB20-52923E151C8E}"/>
              </a:ext>
            </a:extLst>
          </p:cNvPr>
          <p:cNvSpPr/>
          <p:nvPr/>
        </p:nvSpPr>
        <p:spPr>
          <a:xfrm>
            <a:off x="6682154" y="1852246"/>
            <a:ext cx="1582615" cy="6096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011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C310822-9EBD-4A4B-875E-5357BE32B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804" y="756139"/>
            <a:ext cx="2451892" cy="1729154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Names, not numbers, in budgets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3074" name="Picture 2" descr="https://lh3.googleusercontent.com/oyCuUnvP71P25KJLOo2FVnNUbZQ3-vd74Tod5JCVfOLFsUppdVoTYImOVGTsX1KH3HEA3pfJCxLKKjsF_z_uXzJqds-1JnnD1k2dnTh8p6ReCug_ugn5UPQ5CJuI5_nt9yADkoYvNL8">
            <a:extLst>
              <a:ext uri="{FF2B5EF4-FFF2-40B4-BE49-F238E27FC236}">
                <a16:creationId xmlns:a16="http://schemas.microsoft.com/office/drawing/2014/main" id="{5E516959-5051-1442-8795-FA67A3D7D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535" y="751561"/>
            <a:ext cx="7963589" cy="492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CC1654-AC88-6E4D-A764-C302E41193D1}"/>
              </a:ext>
            </a:extLst>
          </p:cNvPr>
          <p:cNvSpPr txBox="1"/>
          <p:nvPr/>
        </p:nvSpPr>
        <p:spPr>
          <a:xfrm>
            <a:off x="395197" y="3106615"/>
            <a:ext cx="20515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initiatives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Officials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Offices and departments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076" name="Picture 4" descr="https://lh3.googleusercontent.com/eEjtw0Xjo2DjdRqiQXU21x_PP29vTIhyB9nQhCAiQMQJt-_jj5PenWxCQAU1oxZbKj6RWGVYpcqRUvaXagUeNVeeFHdVaXdh83c3efs0hHm4nP1i_UDPiJLRvz2zgjSvnPZ93ef_poM">
            <a:extLst>
              <a:ext uri="{FF2B5EF4-FFF2-40B4-BE49-F238E27FC236}">
                <a16:creationId xmlns:a16="http://schemas.microsoft.com/office/drawing/2014/main" id="{58798CEE-AC62-5D4D-9A0F-64DF012B7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696" y="2911993"/>
            <a:ext cx="9144000" cy="365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25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E396FB-4482-5340-A856-04FE7290D3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0158" y="1693985"/>
            <a:ext cx="2442673" cy="3811588"/>
          </a:xfrm>
        </p:spPr>
        <p:txBody>
          <a:bodyPr>
            <a:normAutofit/>
          </a:bodyPr>
          <a:lstStyle/>
          <a:p>
            <a:r>
              <a:rPr lang="en-US" sz="3600" i="1" dirty="0"/>
              <a:t>City, county and state </a:t>
            </a:r>
            <a:r>
              <a:rPr lang="en-US" sz="3600" i="1" dirty="0">
                <a:hlinkClick r:id="rId2"/>
              </a:rPr>
              <a:t>audits</a:t>
            </a:r>
            <a:endParaRPr lang="en-US" sz="3600" i="1" dirty="0"/>
          </a:p>
        </p:txBody>
      </p:sp>
      <p:pic>
        <p:nvPicPr>
          <p:cNvPr id="4098" name="Picture 2" descr="https://lh4.googleusercontent.com/rj89MhTZb58q3ilZVwMAW7e7sOvbCzqMkQlM3hJ5ZjS66-9Er_7br2rftzVWbL_6C_iwMEBL5Oc0ymT-JnVJ0m85kcTRugjLKK_w7riVbrUoOkqtUH2ePJHUj9fZp2Db1rwQx6oXeos">
            <a:extLst>
              <a:ext uri="{FF2B5EF4-FFF2-40B4-BE49-F238E27FC236}">
                <a16:creationId xmlns:a16="http://schemas.microsoft.com/office/drawing/2014/main" id="{643D3064-FEC8-F64C-813C-BAC4A644E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777" y="257908"/>
            <a:ext cx="7667955" cy="616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392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422C1-52FD-7B41-BC9F-DB669ABC2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385" y="1912571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Why</a:t>
            </a:r>
            <a:r>
              <a:rPr lang="en-US" sz="6600" dirty="0"/>
              <a:t> data?</a:t>
            </a:r>
          </a:p>
        </p:txBody>
      </p:sp>
    </p:spTree>
    <p:extLst>
      <p:ext uri="{BB962C8B-B14F-4D97-AF65-F5344CB8AC3E}">
        <p14:creationId xmlns:p14="http://schemas.microsoft.com/office/powerpoint/2010/main" val="1148103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E396FB-4482-5340-A856-04FE7290D3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0158" y="1693985"/>
            <a:ext cx="2442673" cy="3811588"/>
          </a:xfrm>
        </p:spPr>
        <p:txBody>
          <a:bodyPr>
            <a:normAutofit/>
          </a:bodyPr>
          <a:lstStyle/>
          <a:p>
            <a:r>
              <a:rPr lang="en-US" sz="3600" i="1" dirty="0"/>
              <a:t>Records retention </a:t>
            </a:r>
            <a:r>
              <a:rPr lang="en-US" sz="3600" i="1" dirty="0">
                <a:hlinkClick r:id="rId2"/>
              </a:rPr>
              <a:t>schedules</a:t>
            </a:r>
            <a:endParaRPr lang="en-US" sz="3600" i="1" dirty="0"/>
          </a:p>
        </p:txBody>
      </p:sp>
      <p:pic>
        <p:nvPicPr>
          <p:cNvPr id="5122" name="Picture 2" descr="https://lh3.googleusercontent.com/-nsmJPx3GZxRc70u5TpcK8y8IrFeNV3hbaTQ9Byxpq2ZkNIdUVIZJhLYZ1NI-LfygXK1G7uaaGMmeUw20vRSuOjSCujkwRi7EJJiNWvNO-GreivnPBuk7yCAEvjuX_9IfWzCatMAtoI">
            <a:extLst>
              <a:ext uri="{FF2B5EF4-FFF2-40B4-BE49-F238E27FC236}">
                <a16:creationId xmlns:a16="http://schemas.microsoft.com/office/drawing/2014/main" id="{B404AA6A-8CDC-FC42-AAE3-3B0117A73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152" y="504091"/>
            <a:ext cx="7689427" cy="534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192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E396FB-4482-5340-A856-04FE7290D3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0158" y="1693985"/>
            <a:ext cx="2442673" cy="3811588"/>
          </a:xfrm>
        </p:spPr>
        <p:txBody>
          <a:bodyPr>
            <a:normAutofit/>
          </a:bodyPr>
          <a:lstStyle/>
          <a:p>
            <a:r>
              <a:rPr lang="en-US" sz="3600" i="1" dirty="0"/>
              <a:t>Look elsewhere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E1133F-3113-1B48-93EF-E1ED6EE2B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787" y="873369"/>
            <a:ext cx="8360244" cy="516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437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E396FB-4482-5340-A856-04FE7290D3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0158" y="1693985"/>
            <a:ext cx="2442673" cy="3811588"/>
          </a:xfrm>
        </p:spPr>
        <p:txBody>
          <a:bodyPr>
            <a:normAutofit/>
          </a:bodyPr>
          <a:lstStyle/>
          <a:p>
            <a:r>
              <a:rPr lang="en-US" sz="3600" i="1" dirty="0"/>
              <a:t>Work backwards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C18B90-36A2-D14A-929F-C7F45B7CD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859" y="433752"/>
            <a:ext cx="6794780" cy="60022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ACA90C-846B-A141-AF67-36AB0CAC7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46" y="3599779"/>
            <a:ext cx="5416215" cy="3100265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695321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361C967-376F-2246-8B0A-8CC27644F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dirty="0"/>
              <a:t>Common beat records *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18FCF5-CBA7-4A40-B5AB-D72AADB9F80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11015" y="1071563"/>
            <a:ext cx="11465169" cy="474699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Sports</a:t>
            </a:r>
            <a:r>
              <a:rPr lang="en-US" i="1" dirty="0"/>
              <a:t> –</a:t>
            </a:r>
            <a:r>
              <a:rPr lang="en-US" dirty="0"/>
              <a:t> Coaches’ salaries, player salaries, </a:t>
            </a:r>
            <a:endParaRPr lang="en-US" i="1" dirty="0"/>
          </a:p>
          <a:p>
            <a:pPr>
              <a:lnSpc>
                <a:spcPct val="150000"/>
              </a:lnSpc>
            </a:pPr>
            <a:r>
              <a:rPr lang="en-US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Government</a:t>
            </a:r>
            <a:r>
              <a:rPr lang="en-US" dirty="0"/>
              <a:t> – Inspections, disciplinary records, lawsuits and settlements…</a:t>
            </a:r>
          </a:p>
          <a:p>
            <a:pPr>
              <a:lnSpc>
                <a:spcPct val="150000"/>
              </a:lnSpc>
            </a:pPr>
            <a:r>
              <a:rPr lang="en-US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Health care </a:t>
            </a:r>
            <a:r>
              <a:rPr lang="en-US" dirty="0"/>
              <a:t>– Death records, ACA markets, Medicare / Medicaid spending…</a:t>
            </a:r>
          </a:p>
          <a:p>
            <a:pPr>
              <a:lnSpc>
                <a:spcPct val="150000"/>
              </a:lnSpc>
            </a:pPr>
            <a:r>
              <a:rPr lang="en-US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Criminal justice </a:t>
            </a:r>
            <a:r>
              <a:rPr lang="en-US" dirty="0"/>
              <a:t>– Jail bookings, crime incidents, court dockets…</a:t>
            </a:r>
          </a:p>
          <a:p>
            <a:pPr>
              <a:lnSpc>
                <a:spcPct val="150000"/>
              </a:lnSpc>
            </a:pPr>
            <a:r>
              <a:rPr lang="en-US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Education</a:t>
            </a:r>
            <a:r>
              <a:rPr lang="en-US" dirty="0"/>
              <a:t> – Performance measures, vaccinations, budgets, teacher rosters…</a:t>
            </a:r>
          </a:p>
          <a:p>
            <a:pPr>
              <a:lnSpc>
                <a:spcPct val="150000"/>
              </a:lnSpc>
            </a:pPr>
            <a:r>
              <a:rPr lang="en-US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Business and economics</a:t>
            </a: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/>
              <a:t>– IRS 990, tax return data, Census…</a:t>
            </a:r>
          </a:p>
          <a:p>
            <a:pPr>
              <a:lnSpc>
                <a:spcPct val="150000"/>
              </a:lnSpc>
            </a:pPr>
            <a:r>
              <a:rPr lang="en-US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Politics</a:t>
            </a:r>
            <a:r>
              <a:rPr lang="en-US" dirty="0"/>
              <a:t> – Voter registrations, campaign finance, lobbying…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FC2656-6329-874B-BACF-8F45BD0EC866}"/>
              </a:ext>
            </a:extLst>
          </p:cNvPr>
          <p:cNvSpPr txBox="1"/>
          <p:nvPr/>
        </p:nvSpPr>
        <p:spPr>
          <a:xfrm>
            <a:off x="433754" y="6260123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* THIS IS NOT A LIST</a:t>
            </a:r>
          </a:p>
        </p:txBody>
      </p:sp>
    </p:spTree>
    <p:extLst>
      <p:ext uri="{BB962C8B-B14F-4D97-AF65-F5344CB8AC3E}">
        <p14:creationId xmlns:p14="http://schemas.microsoft.com/office/powerpoint/2010/main" val="34381683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21772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422C1-52FD-7B41-BC9F-DB669ABC2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385" y="1912571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How </a:t>
            </a:r>
            <a:r>
              <a:rPr lang="en-US" sz="6600" dirty="0"/>
              <a:t>to get started?</a:t>
            </a:r>
          </a:p>
        </p:txBody>
      </p:sp>
    </p:spTree>
    <p:extLst>
      <p:ext uri="{BB962C8B-B14F-4D97-AF65-F5344CB8AC3E}">
        <p14:creationId xmlns:p14="http://schemas.microsoft.com/office/powerpoint/2010/main" val="20180671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E396FB-4482-5340-A856-04FE7290D3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7420" y="1600201"/>
            <a:ext cx="2419227" cy="3811588"/>
          </a:xfrm>
        </p:spPr>
        <p:txBody>
          <a:bodyPr>
            <a:normAutofit/>
          </a:bodyPr>
          <a:lstStyle/>
          <a:p>
            <a:r>
              <a:rPr lang="en-US" sz="3600" i="1" dirty="0"/>
              <a:t>Envision success!!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19E9B8-E0E0-3040-85C1-082D6E53C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584" y="703385"/>
            <a:ext cx="9137596" cy="513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061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E396FB-4482-5340-A856-04FE7290D3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0158" y="1693985"/>
            <a:ext cx="2442673" cy="3811588"/>
          </a:xfrm>
        </p:spPr>
        <p:txBody>
          <a:bodyPr>
            <a:normAutofit/>
          </a:bodyPr>
          <a:lstStyle/>
          <a:p>
            <a:r>
              <a:rPr lang="en-US" sz="3600" i="1" dirty="0"/>
              <a:t>Easy data first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362CF4-8BBF-D342-8806-FFB0F97A6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038" y="330200"/>
            <a:ext cx="6200562" cy="2259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2FB164-87C6-6143-A401-233883F63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814" y="1816100"/>
            <a:ext cx="5214786" cy="263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393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967481-0076-2948-ADFD-491624CCE2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467"/>
          <a:stretch/>
        </p:blipFill>
        <p:spPr>
          <a:xfrm>
            <a:off x="3190762" y="606175"/>
            <a:ext cx="9001237" cy="518845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E396FB-4482-5340-A856-04FE7290D3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5093" y="2844690"/>
            <a:ext cx="2442673" cy="1881422"/>
          </a:xfrm>
        </p:spPr>
        <p:txBody>
          <a:bodyPr>
            <a:normAutofit/>
          </a:bodyPr>
          <a:lstStyle/>
          <a:p>
            <a:r>
              <a:rPr lang="en-US" sz="3600" i="1" dirty="0"/>
              <a:t>”Practice, practice, practice…”</a:t>
            </a:r>
          </a:p>
        </p:txBody>
      </p:sp>
    </p:spTree>
    <p:extLst>
      <p:ext uri="{BB962C8B-B14F-4D97-AF65-F5344CB8AC3E}">
        <p14:creationId xmlns:p14="http://schemas.microsoft.com/office/powerpoint/2010/main" val="27100983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get started">
            <a:extLst>
              <a:ext uri="{FF2B5EF4-FFF2-40B4-BE49-F238E27FC236}">
                <a16:creationId xmlns:a16="http://schemas.microsoft.com/office/drawing/2014/main" id="{74763E67-72FA-41AC-ADB0-62E5B53C5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607" y="470647"/>
            <a:ext cx="7395496" cy="539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5D029C6-4F39-4FE4-A015-D06A6D978AF1}"/>
              </a:ext>
            </a:extLst>
          </p:cNvPr>
          <p:cNvSpPr txBox="1">
            <a:spLocks/>
          </p:cNvSpPr>
          <p:nvPr/>
        </p:nvSpPr>
        <p:spPr>
          <a:xfrm>
            <a:off x="347420" y="1600201"/>
            <a:ext cx="2419227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i="1" dirty="0"/>
              <a:t>Let’s go!</a:t>
            </a:r>
          </a:p>
        </p:txBody>
      </p:sp>
    </p:spTree>
    <p:extLst>
      <p:ext uri="{BB962C8B-B14F-4D97-AF65-F5344CB8AC3E}">
        <p14:creationId xmlns:p14="http://schemas.microsoft.com/office/powerpoint/2010/main" val="3077128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E396FB-4482-5340-A856-04FE7290D3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0158" y="1693985"/>
            <a:ext cx="3932237" cy="3811588"/>
          </a:xfrm>
        </p:spPr>
        <p:txBody>
          <a:bodyPr>
            <a:normAutofit/>
          </a:bodyPr>
          <a:lstStyle/>
          <a:p>
            <a:r>
              <a:rPr lang="en-US" sz="3600" i="1" dirty="0"/>
              <a:t>Because you want better questions for your sources</a:t>
            </a:r>
          </a:p>
        </p:txBody>
      </p:sp>
      <p:pic>
        <p:nvPicPr>
          <p:cNvPr id="6" name="Picture 3">
            <a:hlinkClick r:id="rId2"/>
            <a:extLst>
              <a:ext uri="{FF2B5EF4-FFF2-40B4-BE49-F238E27FC236}">
                <a16:creationId xmlns:a16="http://schemas.microsoft.com/office/drawing/2014/main" id="{C3100613-C8C6-2247-AFD7-16C5D06EC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379" y="363416"/>
            <a:ext cx="6065744" cy="616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35762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DDAAD-F6C6-46B7-9E5F-816791DA18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D3792D-7589-4DA9-B52F-1F22CD9541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dirty="0"/>
              <a:t>Sarah Cohen</a:t>
            </a:r>
            <a:br>
              <a:rPr lang="en-US" dirty="0"/>
            </a:br>
            <a:r>
              <a:rPr lang="en-US" dirty="0"/>
              <a:t>Knight Chair in Data Journalism</a:t>
            </a:r>
            <a:br>
              <a:rPr lang="en-US" dirty="0"/>
            </a:br>
            <a:r>
              <a:rPr lang="en-US" dirty="0"/>
              <a:t>Walter Cronkite School of Journalism / Arizona State University</a:t>
            </a:r>
            <a:br>
              <a:rPr lang="en-US" dirty="0"/>
            </a:br>
            <a:r>
              <a:rPr lang="en-US" dirty="0">
                <a:hlinkClick r:id="rId2"/>
              </a:rPr>
              <a:t>sarah.h.cohen@asu.edu</a:t>
            </a:r>
            <a:r>
              <a:rPr lang="en-US" dirty="0"/>
              <a:t> / @</a:t>
            </a:r>
            <a:r>
              <a:rPr lang="en-US" dirty="0" err="1"/>
              <a:t>sarahcnyt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716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E396FB-4482-5340-A856-04FE7290D3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0159" y="1693985"/>
            <a:ext cx="3321904" cy="3811588"/>
          </a:xfrm>
        </p:spPr>
        <p:txBody>
          <a:bodyPr>
            <a:normAutofit/>
          </a:bodyPr>
          <a:lstStyle/>
          <a:p>
            <a:r>
              <a:rPr lang="en-US" sz="3600" i="1" dirty="0"/>
              <a:t>Because officials won’t engage or answer your calls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CF317D-93CC-7D48-B28B-C161D859B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6495" y="581250"/>
            <a:ext cx="7713753" cy="536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47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E396FB-4482-5340-A856-04FE7290D3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0158" y="1693985"/>
            <a:ext cx="3932237" cy="3811588"/>
          </a:xfrm>
        </p:spPr>
        <p:txBody>
          <a:bodyPr>
            <a:normAutofit/>
          </a:bodyPr>
          <a:lstStyle/>
          <a:p>
            <a:r>
              <a:rPr lang="en-US" sz="3600" i="1" dirty="0"/>
              <a:t>Because you want anecdotes AND evidence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C471FA-CCD0-064A-8588-14515298D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0314" y="214243"/>
            <a:ext cx="5263116" cy="640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690F4E-D91A-5844-8587-8AE50C507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395" y="4478164"/>
            <a:ext cx="3016285" cy="22189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98775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E396FB-4482-5340-A856-04FE7290D3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0158" y="1693985"/>
            <a:ext cx="3932237" cy="3811588"/>
          </a:xfrm>
        </p:spPr>
        <p:txBody>
          <a:bodyPr>
            <a:normAutofit/>
          </a:bodyPr>
          <a:lstStyle/>
          <a:p>
            <a:r>
              <a:rPr lang="en-US" sz="3600" i="1" dirty="0"/>
              <a:t>Because records are contemporaneous and don’t forget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4DEA85-7D06-2048-9070-FCCCCF9AE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241" y="731957"/>
            <a:ext cx="6460881" cy="499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63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E396FB-4482-5340-A856-04FE7290D3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0158" y="1693985"/>
            <a:ext cx="3932237" cy="3811588"/>
          </a:xfrm>
        </p:spPr>
        <p:txBody>
          <a:bodyPr>
            <a:normAutofit/>
          </a:bodyPr>
          <a:lstStyle/>
          <a:p>
            <a:r>
              <a:rPr lang="en-US" sz="3600" i="1" dirty="0"/>
              <a:t>Because government is good at vacuuming information with no time to analyze it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544C1A-3974-7A41-B594-3E5423A57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7044" y="597876"/>
            <a:ext cx="7237047" cy="54277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45518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E396FB-4482-5340-A856-04FE7290D3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0158" y="1693985"/>
            <a:ext cx="2970211" cy="3811588"/>
          </a:xfrm>
        </p:spPr>
        <p:txBody>
          <a:bodyPr>
            <a:normAutofit/>
          </a:bodyPr>
          <a:lstStyle/>
          <a:p>
            <a:r>
              <a:rPr lang="en-US" sz="3600" i="1" dirty="0"/>
              <a:t>Because no one else will count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CE849C-9239-0D4B-9246-BAB5DB654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142" y="562708"/>
            <a:ext cx="7640639" cy="543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25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E396FB-4482-5340-A856-04FE7290D3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0158" y="1693985"/>
            <a:ext cx="3932237" cy="3811588"/>
          </a:xfrm>
        </p:spPr>
        <p:txBody>
          <a:bodyPr>
            <a:normAutofit/>
          </a:bodyPr>
          <a:lstStyle/>
          <a:p>
            <a:r>
              <a:rPr lang="en-US" sz="3600" i="1" dirty="0"/>
              <a:t>Because it sometimes really isn’t a few bad apples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9DBD0AC-4555-AB42-88E8-5868A7FD95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2603" y="1245817"/>
            <a:ext cx="7636538" cy="4259756"/>
          </a:xfrm>
        </p:spPr>
      </p:pic>
    </p:spTree>
    <p:extLst>
      <p:ext uri="{BB962C8B-B14F-4D97-AF65-F5344CB8AC3E}">
        <p14:creationId xmlns:p14="http://schemas.microsoft.com/office/powerpoint/2010/main" val="2723780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AAAAAA"/>
      </a:hlink>
      <a:folHlink>
        <a:srgbClr val="AB487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265</Words>
  <Application>Microsoft Office PowerPoint</Application>
  <PresentationFormat>Widescreen</PresentationFormat>
  <Paragraphs>46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2_Custom Design</vt:lpstr>
      <vt:lpstr>Custom Design</vt:lpstr>
      <vt:lpstr>1_Custom Design</vt:lpstr>
      <vt:lpstr>Data-driven enterprise</vt:lpstr>
      <vt:lpstr>Why data?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is data?</vt:lpstr>
      <vt:lpstr>PowerPoint Presentation</vt:lpstr>
      <vt:lpstr>PowerPoint Presentation</vt:lpstr>
      <vt:lpstr>PowerPoint Presentation</vt:lpstr>
      <vt:lpstr>PowerPoint Presentation</vt:lpstr>
      <vt:lpstr>Follow breadcrumbs</vt:lpstr>
      <vt:lpstr>Names, not numbers, in budgets  </vt:lpstr>
      <vt:lpstr>PowerPoint Presentation</vt:lpstr>
      <vt:lpstr>PowerPoint Presentation</vt:lpstr>
      <vt:lpstr>PowerPoint Presentation</vt:lpstr>
      <vt:lpstr>PowerPoint Presentation</vt:lpstr>
      <vt:lpstr>Common beat records *</vt:lpstr>
      <vt:lpstr>PowerPoint Presentation</vt:lpstr>
      <vt:lpstr>How to get started?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Cohen</dc:creator>
  <cp:lastModifiedBy>Sarah Cohen</cp:lastModifiedBy>
  <cp:revision>22</cp:revision>
  <dcterms:created xsi:type="dcterms:W3CDTF">2018-04-05T22:52:56Z</dcterms:created>
  <dcterms:modified xsi:type="dcterms:W3CDTF">2018-04-07T13:23:54Z</dcterms:modified>
</cp:coreProperties>
</file>